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" charset="1" panose="020B0604020202020204"/>
      <p:regular r:id="rId17"/>
    </p:embeddedFont>
    <p:embeddedFont>
      <p:font typeface="Arimo Bold" charset="1" panose="020B07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2393751"/>
            <a:ext cx="9335691" cy="269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The Power of E-Strategy: Navigating the Digital Landscape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5425380"/>
            <a:ext cx="9335691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Welcome to the world of E-Strategy, your roadmap for digital success. In today's dynamic business environment, a robust e-strategy is essential for thriving and achieving your organizational goals.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42392" y="7330082"/>
            <a:ext cx="488156" cy="488156"/>
            <a:chOff x="0" y="0"/>
            <a:chExt cx="650875" cy="6508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50875" cy="650875"/>
            </a:xfrm>
            <a:custGeom>
              <a:avLst/>
              <a:gdLst/>
              <a:ahLst/>
              <a:cxnLst/>
              <a:rect r="r" b="b" t="t" l="l"/>
              <a:pathLst>
                <a:path h="650875" w="650875">
                  <a:moveTo>
                    <a:pt x="0" y="325374"/>
                  </a:moveTo>
                  <a:cubicBezTo>
                    <a:pt x="0" y="145669"/>
                    <a:pt x="145669" y="0"/>
                    <a:pt x="325374" y="0"/>
                  </a:cubicBezTo>
                  <a:cubicBezTo>
                    <a:pt x="327279" y="0"/>
                    <a:pt x="329184" y="889"/>
                    <a:pt x="330327" y="2413"/>
                  </a:cubicBezTo>
                  <a:lnTo>
                    <a:pt x="325374" y="6350"/>
                  </a:lnTo>
                  <a:lnTo>
                    <a:pt x="325374" y="0"/>
                  </a:lnTo>
                  <a:lnTo>
                    <a:pt x="325374" y="6350"/>
                  </a:lnTo>
                  <a:lnTo>
                    <a:pt x="325374" y="0"/>
                  </a:lnTo>
                  <a:cubicBezTo>
                    <a:pt x="505206" y="0"/>
                    <a:pt x="650875" y="145669"/>
                    <a:pt x="650875" y="325374"/>
                  </a:cubicBezTo>
                  <a:cubicBezTo>
                    <a:pt x="650875" y="327787"/>
                    <a:pt x="649478" y="329946"/>
                    <a:pt x="647319" y="331089"/>
                  </a:cubicBezTo>
                  <a:lnTo>
                    <a:pt x="644525" y="325374"/>
                  </a:lnTo>
                  <a:lnTo>
                    <a:pt x="650875" y="325374"/>
                  </a:lnTo>
                  <a:cubicBezTo>
                    <a:pt x="650875" y="505079"/>
                    <a:pt x="505206" y="650748"/>
                    <a:pt x="325501" y="650748"/>
                  </a:cubicBezTo>
                  <a:lnTo>
                    <a:pt x="325501" y="644398"/>
                  </a:lnTo>
                  <a:lnTo>
                    <a:pt x="325501" y="638048"/>
                  </a:lnTo>
                  <a:lnTo>
                    <a:pt x="325501" y="644398"/>
                  </a:lnTo>
                  <a:lnTo>
                    <a:pt x="325501" y="650748"/>
                  </a:lnTo>
                  <a:cubicBezTo>
                    <a:pt x="145669" y="650875"/>
                    <a:pt x="0" y="505206"/>
                    <a:pt x="0" y="325374"/>
                  </a:cubicBezTo>
                  <a:lnTo>
                    <a:pt x="6350" y="325374"/>
                  </a:lnTo>
                  <a:lnTo>
                    <a:pt x="0" y="325374"/>
                  </a:lnTo>
                  <a:moveTo>
                    <a:pt x="12700" y="325374"/>
                  </a:moveTo>
                  <a:lnTo>
                    <a:pt x="6350" y="325374"/>
                  </a:lnTo>
                  <a:lnTo>
                    <a:pt x="12700" y="325374"/>
                  </a:lnTo>
                  <a:cubicBezTo>
                    <a:pt x="12700" y="498094"/>
                    <a:pt x="152654" y="638048"/>
                    <a:pt x="325374" y="638048"/>
                  </a:cubicBezTo>
                  <a:cubicBezTo>
                    <a:pt x="328930" y="638048"/>
                    <a:pt x="331724" y="640842"/>
                    <a:pt x="331724" y="644398"/>
                  </a:cubicBezTo>
                  <a:cubicBezTo>
                    <a:pt x="331724" y="647954"/>
                    <a:pt x="328930" y="650748"/>
                    <a:pt x="325374" y="650748"/>
                  </a:cubicBezTo>
                  <a:cubicBezTo>
                    <a:pt x="321818" y="650748"/>
                    <a:pt x="319024" y="647954"/>
                    <a:pt x="319024" y="644398"/>
                  </a:cubicBezTo>
                  <a:cubicBezTo>
                    <a:pt x="319024" y="640842"/>
                    <a:pt x="321818" y="638048"/>
                    <a:pt x="325374" y="638048"/>
                  </a:cubicBezTo>
                  <a:cubicBezTo>
                    <a:pt x="498094" y="638048"/>
                    <a:pt x="638048" y="498094"/>
                    <a:pt x="638048" y="325374"/>
                  </a:cubicBezTo>
                  <a:cubicBezTo>
                    <a:pt x="638048" y="322961"/>
                    <a:pt x="639445" y="320802"/>
                    <a:pt x="641604" y="319659"/>
                  </a:cubicBezTo>
                  <a:lnTo>
                    <a:pt x="644398" y="325374"/>
                  </a:lnTo>
                  <a:lnTo>
                    <a:pt x="638048" y="325374"/>
                  </a:lnTo>
                  <a:cubicBezTo>
                    <a:pt x="638175" y="152654"/>
                    <a:pt x="498221" y="12700"/>
                    <a:pt x="325374" y="12700"/>
                  </a:cubicBezTo>
                  <a:cubicBezTo>
                    <a:pt x="323469" y="12700"/>
                    <a:pt x="321564" y="11811"/>
                    <a:pt x="320421" y="10287"/>
                  </a:cubicBezTo>
                  <a:lnTo>
                    <a:pt x="325374" y="6350"/>
                  </a:lnTo>
                  <a:lnTo>
                    <a:pt x="325374" y="12700"/>
                  </a:lnTo>
                  <a:cubicBezTo>
                    <a:pt x="152654" y="12700"/>
                    <a:pt x="12700" y="152654"/>
                    <a:pt x="12700" y="32537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75359" y="7245846"/>
            <a:ext cx="2798117" cy="590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2937" b="true">
                <a:solidFill>
                  <a:srgbClr val="2B3541"/>
                </a:solidFill>
                <a:latin typeface="Arimo Bold"/>
                <a:ea typeface="Arimo Bold"/>
                <a:cs typeface="Arimo Bold"/>
                <a:sym typeface="Arimo Bold"/>
              </a:rPr>
              <a:t>by Ashum Bhuju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3716000" y="0"/>
            <a:ext cx="4572000" cy="10287000"/>
          </a:xfrm>
          <a:custGeom>
            <a:avLst/>
            <a:gdLst/>
            <a:ahLst/>
            <a:cxnLst/>
            <a:rect r="r" b="b" t="t" l="l"/>
            <a:pathLst>
              <a:path h="10287000" w="4572000">
                <a:moveTo>
                  <a:pt x="0" y="0"/>
                </a:moveTo>
                <a:lnTo>
                  <a:pt x="4572000" y="0"/>
                </a:lnTo>
                <a:lnTo>
                  <a:pt x="4572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1116509"/>
            <a:ext cx="11621691" cy="18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Defining E-Strategy: Your Digital Compass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2392" y="3377654"/>
            <a:ext cx="682675" cy="682675"/>
            <a:chOff x="0" y="0"/>
            <a:chExt cx="910233" cy="9102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172468" y="3454896"/>
            <a:ext cx="422374" cy="528043"/>
          </a:xfrm>
          <a:custGeom>
            <a:avLst/>
            <a:gdLst/>
            <a:ahLst/>
            <a:cxnLst/>
            <a:rect r="r" b="b" t="t" l="l"/>
            <a:pathLst>
              <a:path h="528043" w="422374">
                <a:moveTo>
                  <a:pt x="0" y="0"/>
                </a:moveTo>
                <a:lnTo>
                  <a:pt x="422373" y="0"/>
                </a:lnTo>
                <a:lnTo>
                  <a:pt x="422373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" t="0" r="-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9449" y="3447157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Comprehensive Plan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19449" y="3990380"/>
            <a:ext cx="4651622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E-Strategy is a detailed plan for leveraging digital technologies to achieve business goals.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40315" y="3377654"/>
            <a:ext cx="682675" cy="682675"/>
            <a:chOff x="0" y="0"/>
            <a:chExt cx="910233" cy="9102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170390" y="3454896"/>
            <a:ext cx="422374" cy="528043"/>
          </a:xfrm>
          <a:custGeom>
            <a:avLst/>
            <a:gdLst/>
            <a:ahLst/>
            <a:cxnLst/>
            <a:rect r="r" b="b" t="t" l="l"/>
            <a:pathLst>
              <a:path h="528043" w="422374">
                <a:moveTo>
                  <a:pt x="0" y="0"/>
                </a:moveTo>
                <a:lnTo>
                  <a:pt x="422374" y="0"/>
                </a:lnTo>
                <a:lnTo>
                  <a:pt x="422374" y="528043"/>
                </a:lnTo>
                <a:lnTo>
                  <a:pt x="0" y="528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" t="0" r="-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017371" y="3447157"/>
            <a:ext cx="3601045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Enhanced Experience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17371" y="3990380"/>
            <a:ext cx="4651622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It focuses on improving customer experience and gaining a significant competitive advantage.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2392" y="6134695"/>
            <a:ext cx="682675" cy="682675"/>
            <a:chOff x="0" y="0"/>
            <a:chExt cx="910233" cy="9102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97509" cy="897509"/>
            </a:xfrm>
            <a:custGeom>
              <a:avLst/>
              <a:gdLst/>
              <a:ahLst/>
              <a:cxnLst/>
              <a:rect r="r" b="b" t="t" l="l"/>
              <a:pathLst>
                <a:path h="897509" w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0209" cy="910209"/>
            </a:xfrm>
            <a:custGeom>
              <a:avLst/>
              <a:gdLst/>
              <a:ahLst/>
              <a:cxnLst/>
              <a:rect r="r" b="b" t="t" l="l"/>
              <a:pathLst>
                <a:path h="910209" w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172468" y="6211938"/>
            <a:ext cx="422374" cy="528043"/>
          </a:xfrm>
          <a:custGeom>
            <a:avLst/>
            <a:gdLst/>
            <a:ahLst/>
            <a:cxnLst/>
            <a:rect r="r" b="b" t="t" l="l"/>
            <a:pathLst>
              <a:path h="528043" w="422374">
                <a:moveTo>
                  <a:pt x="0" y="0"/>
                </a:moveTo>
                <a:lnTo>
                  <a:pt x="422373" y="0"/>
                </a:lnTo>
                <a:lnTo>
                  <a:pt x="422373" y="528042"/>
                </a:lnTo>
                <a:lnTo>
                  <a:pt x="0" y="5280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" t="0" r="-7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019449" y="6204197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Market Expansion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19449" y="6747421"/>
            <a:ext cx="10649396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Its importance lies in adapting to change, reaching new markets, and optimizing operations.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7155" y="8041481"/>
            <a:ext cx="11621691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An effective e-strategy acts as your digital compass, guiding your business through the complexities of the online world to new opportunities.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064817"/>
          </a:xfrm>
          <a:custGeom>
            <a:avLst/>
            <a:gdLst/>
            <a:ahLst/>
            <a:cxnLst/>
            <a:rect r="r" b="b" t="t" l="l"/>
            <a:pathLst>
              <a:path h="3064817" w="18288000">
                <a:moveTo>
                  <a:pt x="0" y="0"/>
                </a:moveTo>
                <a:lnTo>
                  <a:pt x="18288000" y="0"/>
                </a:lnTo>
                <a:lnTo>
                  <a:pt x="18288000" y="3064817"/>
                </a:lnTo>
                <a:lnTo>
                  <a:pt x="0" y="3064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" r="0" b="-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8142" y="3691384"/>
            <a:ext cx="12773620" cy="768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The E-Business Ecosystem: A Connected World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58142" y="4870848"/>
            <a:ext cx="612874" cy="612874"/>
          </a:xfrm>
          <a:custGeom>
            <a:avLst/>
            <a:gdLst/>
            <a:ahLst/>
            <a:cxnLst/>
            <a:rect r="r" b="b" t="t" l="l"/>
            <a:pathLst>
              <a:path h="612874" w="612874">
                <a:moveTo>
                  <a:pt x="0" y="0"/>
                </a:moveTo>
                <a:lnTo>
                  <a:pt x="612874" y="0"/>
                </a:lnTo>
                <a:lnTo>
                  <a:pt x="612874" y="612873"/>
                </a:lnTo>
                <a:lnTo>
                  <a:pt x="0" y="612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16138" y="4944964"/>
            <a:ext cx="3119735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E-commerce Platforms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6138" y="5376267"/>
            <a:ext cx="15713720" cy="49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Amazon exemplifies online buying and selling, expanding market reach.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858142" y="6406604"/>
            <a:ext cx="612874" cy="612874"/>
          </a:xfrm>
          <a:custGeom>
            <a:avLst/>
            <a:gdLst/>
            <a:ahLst/>
            <a:cxnLst/>
            <a:rect r="r" b="b" t="t" l="l"/>
            <a:pathLst>
              <a:path h="612874" w="612874">
                <a:moveTo>
                  <a:pt x="0" y="0"/>
                </a:moveTo>
                <a:lnTo>
                  <a:pt x="612874" y="0"/>
                </a:lnTo>
                <a:lnTo>
                  <a:pt x="612874" y="612873"/>
                </a:lnTo>
                <a:lnTo>
                  <a:pt x="0" y="612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6138" y="6480721"/>
            <a:ext cx="2884586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CRM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6138" y="6912025"/>
            <a:ext cx="15713720" cy="49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Salesforce optimizes customer relationship management and engagement.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58142" y="7942361"/>
            <a:ext cx="612874" cy="612874"/>
          </a:xfrm>
          <a:custGeom>
            <a:avLst/>
            <a:gdLst/>
            <a:ahLst/>
            <a:cxnLst/>
            <a:rect r="r" b="b" t="t" l="l"/>
            <a:pathLst>
              <a:path h="612874" w="612874">
                <a:moveTo>
                  <a:pt x="0" y="0"/>
                </a:moveTo>
                <a:lnTo>
                  <a:pt x="612874" y="0"/>
                </a:lnTo>
                <a:lnTo>
                  <a:pt x="612874" y="612874"/>
                </a:lnTo>
                <a:lnTo>
                  <a:pt x="0" y="612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6138" y="8016479"/>
            <a:ext cx="2962126" cy="38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Communication Tools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6138" y="8447782"/>
            <a:ext cx="15713720" cy="49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Zoom facilitates seamless online meetings and global collaboration.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8142" y="9115871"/>
            <a:ext cx="16571714" cy="49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E-Business encompasses all online business processes. It drives efficiency and improves customer service, connecting businesses globally.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2402979"/>
            <a:ext cx="15270064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E-Business vs. E-Strategy: The Key Differences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049911"/>
            <a:ext cx="3866109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E-Business: The "What"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4712791"/>
            <a:ext cx="7731919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Focuses on the actual online activities a business undertakes. This includes operations like online sales, digital marketing, and customer support.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8451" y="4049911"/>
            <a:ext cx="3676650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E-Strategy: The "How"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8451" y="4712791"/>
            <a:ext cx="7731919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Provides the overarching plan. It defines how these online activities align with broader business objectives.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6754862"/>
            <a:ext cx="16193690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E-Strategy provides direction. It aligns e-business activities with overall goals for maximum impact and competitive advantage.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5426" y="748456"/>
            <a:ext cx="10039796" cy="91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E-Business in Action: Examples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25426" y="2253257"/>
            <a:ext cx="5168205" cy="3194149"/>
          </a:xfrm>
          <a:custGeom>
            <a:avLst/>
            <a:gdLst/>
            <a:ahLst/>
            <a:cxnLst/>
            <a:rect r="r" b="b" t="t" l="l"/>
            <a:pathLst>
              <a:path h="3194149" w="5168205">
                <a:moveTo>
                  <a:pt x="0" y="0"/>
                </a:moveTo>
                <a:lnTo>
                  <a:pt x="5168205" y="0"/>
                </a:lnTo>
                <a:lnTo>
                  <a:pt x="5168205" y="3194149"/>
                </a:lnTo>
                <a:lnTo>
                  <a:pt x="0" y="3194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" t="0" r="-8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5426" y="5784949"/>
            <a:ext cx="3446860" cy="45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Shopify &amp; Etsy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5426" y="6315372"/>
            <a:ext cx="5168205" cy="198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These e-commerce platforms exemplify strong online revenue growth. They provide tools for seamless online sales.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559749" y="2253257"/>
            <a:ext cx="5168354" cy="3194149"/>
          </a:xfrm>
          <a:custGeom>
            <a:avLst/>
            <a:gdLst/>
            <a:ahLst/>
            <a:cxnLst/>
            <a:rect r="r" b="b" t="t" l="l"/>
            <a:pathLst>
              <a:path h="3194149" w="5168354">
                <a:moveTo>
                  <a:pt x="0" y="0"/>
                </a:moveTo>
                <a:lnTo>
                  <a:pt x="5168353" y="0"/>
                </a:lnTo>
                <a:lnTo>
                  <a:pt x="5168353" y="3194149"/>
                </a:lnTo>
                <a:lnTo>
                  <a:pt x="0" y="3194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" t="0" r="-8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559749" y="5784949"/>
            <a:ext cx="3446860" cy="45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Nike &amp; Sephora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59749" y="6315372"/>
            <a:ext cx="5168354" cy="198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Leaders in digital marketing, they use personalized ads. This approach drives significant sales and customer engagement.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2094220" y="2253257"/>
            <a:ext cx="5168354" cy="3194149"/>
          </a:xfrm>
          <a:custGeom>
            <a:avLst/>
            <a:gdLst/>
            <a:ahLst/>
            <a:cxnLst/>
            <a:rect r="r" b="b" t="t" l="l"/>
            <a:pathLst>
              <a:path h="3194149" w="5168354">
                <a:moveTo>
                  <a:pt x="0" y="0"/>
                </a:moveTo>
                <a:lnTo>
                  <a:pt x="5168354" y="0"/>
                </a:lnTo>
                <a:lnTo>
                  <a:pt x="5168354" y="3194149"/>
                </a:lnTo>
                <a:lnTo>
                  <a:pt x="0" y="3194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" t="0" r="-87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094220" y="5784949"/>
            <a:ext cx="3524101" cy="45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Zappos &amp; Ritz-Carlton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4220" y="6315372"/>
            <a:ext cx="5168354" cy="198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Known for exceptional online customer service. Live chat and instant responses enhance customer satisfaction.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5426" y="8520112"/>
            <a:ext cx="16237149" cy="1042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249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These examples illustrate how e-business drives efficiency and expands market reach. They improve customer experience through various online channels.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4572000" cy="10287446"/>
          </a:xfrm>
          <a:custGeom>
            <a:avLst/>
            <a:gdLst/>
            <a:ahLst/>
            <a:cxnLst/>
            <a:rect r="r" b="b" t="t" l="l"/>
            <a:pathLst>
              <a:path h="10287446" w="4572000">
                <a:moveTo>
                  <a:pt x="0" y="0"/>
                </a:moveTo>
                <a:lnTo>
                  <a:pt x="4572000" y="0"/>
                </a:lnTo>
                <a:lnTo>
                  <a:pt x="4572000" y="10287446"/>
                </a:lnTo>
                <a:lnTo>
                  <a:pt x="0" y="10287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t="0" r="-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70190" y="736699"/>
            <a:ext cx="10724704" cy="88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E-Strategy in Action: Case Studies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5570190" y="2050851"/>
            <a:ext cx="1426071" cy="2073027"/>
          </a:xfrm>
          <a:custGeom>
            <a:avLst/>
            <a:gdLst/>
            <a:ahLst/>
            <a:cxnLst/>
            <a:rect r="r" b="b" t="t" l="l"/>
            <a:pathLst>
              <a:path h="2073027" w="1426071">
                <a:moveTo>
                  <a:pt x="0" y="0"/>
                </a:moveTo>
                <a:lnTo>
                  <a:pt x="1426071" y="0"/>
                </a:lnTo>
                <a:lnTo>
                  <a:pt x="1426071" y="2073028"/>
                </a:lnTo>
                <a:lnTo>
                  <a:pt x="0" y="2073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" t="0" r="-1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423994" y="2307431"/>
            <a:ext cx="3355627" cy="4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Netflix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23994" y="2821632"/>
            <a:ext cx="9865816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Transformed from DVD rentals to streaming. A strategic shift led to over 230 million subscribers globally.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5570190" y="4123879"/>
            <a:ext cx="1426071" cy="2073027"/>
          </a:xfrm>
          <a:custGeom>
            <a:avLst/>
            <a:gdLst/>
            <a:ahLst/>
            <a:cxnLst/>
            <a:rect r="r" b="b" t="t" l="l"/>
            <a:pathLst>
              <a:path h="2073027" w="1426071">
                <a:moveTo>
                  <a:pt x="0" y="0"/>
                </a:moveTo>
                <a:lnTo>
                  <a:pt x="1426071" y="0"/>
                </a:lnTo>
                <a:lnTo>
                  <a:pt x="1426071" y="2073027"/>
                </a:lnTo>
                <a:lnTo>
                  <a:pt x="0" y="20730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" t="0" r="-11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23994" y="4380459"/>
            <a:ext cx="3355627" cy="447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Domino's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23994" y="4894660"/>
            <a:ext cx="9865816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Pioneered online ordering and tracking. Now, 70% of their orders are placed through digital channels.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5570190" y="6196905"/>
            <a:ext cx="1426071" cy="2073028"/>
          </a:xfrm>
          <a:custGeom>
            <a:avLst/>
            <a:gdLst/>
            <a:ahLst/>
            <a:cxnLst/>
            <a:rect r="r" b="b" t="t" l="l"/>
            <a:pathLst>
              <a:path h="2073028" w="1426071">
                <a:moveTo>
                  <a:pt x="0" y="0"/>
                </a:moveTo>
                <a:lnTo>
                  <a:pt x="1426071" y="0"/>
                </a:lnTo>
                <a:lnTo>
                  <a:pt x="1426071" y="2073027"/>
                </a:lnTo>
                <a:lnTo>
                  <a:pt x="0" y="2073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" t="0" r="-1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423994" y="6453485"/>
            <a:ext cx="3355627" cy="44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Starbucks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23994" y="6967686"/>
            <a:ext cx="9865816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Leveraged loyalty programs and mobile ordering apps. This strategy drives customer engagement and repeat business.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70190" y="8486031"/>
            <a:ext cx="11719620" cy="101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These companies demonstrate strategic digital planning. They used e-strategy to redefine their businesses and achieve significant market leadership.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866180"/>
            <a:ext cx="14528601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Key Components of a Successful E-Strategy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9932" y="2879824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Clear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423048"/>
            <a:ext cx="5263009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Define specific, measurable goals to guide your digital efforts effectively.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7901582" y="3940671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0" r="-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77836" y="2640509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Market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7836" y="3183731"/>
            <a:ext cx="5263009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Understand market trends and customer behavior to inform strategic decisions.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 descr="preencoded.png"/>
          <p:cNvSpPr/>
          <p:nvPr/>
        </p:nvSpPr>
        <p:spPr>
          <a:xfrm flipH="false" flipV="false" rot="0">
            <a:off x="9965382" y="3940671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" t="0" r="-3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77836" y="5698629"/>
            <a:ext cx="4319290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Technology Infrastructure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77836" y="6241851"/>
            <a:ext cx="5263009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Build a robust and scalable digital foundation to support all online operations.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 descr="preencoded.png"/>
          <p:cNvSpPr/>
          <p:nvPr/>
        </p:nvSpPr>
        <p:spPr>
          <a:xfrm flipH="false" flipV="false" rot="0">
            <a:off x="9965382" y="6004471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" t="0" r="-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89932" y="5698629"/>
            <a:ext cx="352023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Agile Adaptation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155" y="6241851"/>
            <a:ext cx="5263009" cy="155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Embrace continuous improvement and innovation to stay competitive in a changing landscape.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6310164" y="2401789"/>
            <a:ext cx="5667672" cy="5667672"/>
          </a:xfrm>
          <a:custGeom>
            <a:avLst/>
            <a:gdLst/>
            <a:ahLst/>
            <a:cxnLst/>
            <a:rect r="r" b="b" t="t" l="l"/>
            <a:pathLst>
              <a:path h="5667672" w="5667672">
                <a:moveTo>
                  <a:pt x="0" y="0"/>
                </a:moveTo>
                <a:lnTo>
                  <a:pt x="5667672" y="0"/>
                </a:lnTo>
                <a:lnTo>
                  <a:pt x="5667672" y="5667672"/>
                </a:lnTo>
                <a:lnTo>
                  <a:pt x="0" y="56676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 descr="preencoded.png"/>
          <p:cNvSpPr/>
          <p:nvPr/>
        </p:nvSpPr>
        <p:spPr>
          <a:xfrm flipH="false" flipV="false" rot="0">
            <a:off x="7901582" y="6004471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" t="0" r="-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47155" y="8291661"/>
            <a:ext cx="16193690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A successful e-strategy combines clear objectives with strong infrastructure. It focuses on constant innovation and customer needs.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5E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766316"/>
            <a:ext cx="13572381" cy="937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rgbClr val="051D3A"/>
                </a:solidFill>
                <a:latin typeface="Arimo"/>
                <a:ea typeface="Arimo"/>
                <a:cs typeface="Arimo"/>
                <a:sym typeface="Arimo"/>
              </a:rPr>
              <a:t>Mastering E-Strategy: Your Digital Future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42392" y="2297162"/>
            <a:ext cx="2708374" cy="1706016"/>
            <a:chOff x="0" y="0"/>
            <a:chExt cx="3611165" cy="22746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3598418" cy="2261997"/>
            </a:xfrm>
            <a:custGeom>
              <a:avLst/>
              <a:gdLst/>
              <a:ahLst/>
              <a:cxnLst/>
              <a:rect r="r" b="b" t="t" l="l"/>
              <a:pathLst>
                <a:path h="2261997" w="3598418">
                  <a:moveTo>
                    <a:pt x="0" y="167513"/>
                  </a:moveTo>
                  <a:cubicBezTo>
                    <a:pt x="0" y="75057"/>
                    <a:pt x="75184" y="0"/>
                    <a:pt x="167894" y="0"/>
                  </a:cubicBezTo>
                  <a:lnTo>
                    <a:pt x="3430524" y="0"/>
                  </a:lnTo>
                  <a:cubicBezTo>
                    <a:pt x="3523234" y="0"/>
                    <a:pt x="3598418" y="75057"/>
                    <a:pt x="3598418" y="167513"/>
                  </a:cubicBezTo>
                  <a:lnTo>
                    <a:pt x="3598418" y="2094357"/>
                  </a:lnTo>
                  <a:cubicBezTo>
                    <a:pt x="3598418" y="2186940"/>
                    <a:pt x="3523234" y="2261870"/>
                    <a:pt x="3430524" y="2261870"/>
                  </a:cubicBezTo>
                  <a:lnTo>
                    <a:pt x="167894" y="2261870"/>
                  </a:lnTo>
                  <a:cubicBezTo>
                    <a:pt x="75184" y="2261997"/>
                    <a:pt x="0" y="2186940"/>
                    <a:pt x="0" y="2094357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1118" cy="2274697"/>
            </a:xfrm>
            <a:custGeom>
              <a:avLst/>
              <a:gdLst/>
              <a:ahLst/>
              <a:cxnLst/>
              <a:rect r="r" b="b" t="t" l="l"/>
              <a:pathLst>
                <a:path h="2274697" w="3611118">
                  <a:moveTo>
                    <a:pt x="0" y="173863"/>
                  </a:moveTo>
                  <a:cubicBezTo>
                    <a:pt x="0" y="77851"/>
                    <a:pt x="77978" y="0"/>
                    <a:pt x="174244" y="0"/>
                  </a:cubicBezTo>
                  <a:lnTo>
                    <a:pt x="3436874" y="0"/>
                  </a:lnTo>
                  <a:lnTo>
                    <a:pt x="3436874" y="6350"/>
                  </a:lnTo>
                  <a:lnTo>
                    <a:pt x="3436874" y="0"/>
                  </a:lnTo>
                  <a:cubicBezTo>
                    <a:pt x="3533140" y="0"/>
                    <a:pt x="3611118" y="77851"/>
                    <a:pt x="3611118" y="173863"/>
                  </a:cubicBezTo>
                  <a:lnTo>
                    <a:pt x="3604768" y="173863"/>
                  </a:lnTo>
                  <a:lnTo>
                    <a:pt x="3611118" y="173863"/>
                  </a:lnTo>
                  <a:lnTo>
                    <a:pt x="3611118" y="2100707"/>
                  </a:lnTo>
                  <a:lnTo>
                    <a:pt x="3604768" y="2100707"/>
                  </a:lnTo>
                  <a:lnTo>
                    <a:pt x="3611118" y="2100707"/>
                  </a:lnTo>
                  <a:cubicBezTo>
                    <a:pt x="3611118" y="2196719"/>
                    <a:pt x="3533140" y="2274570"/>
                    <a:pt x="3436874" y="2274570"/>
                  </a:cubicBezTo>
                  <a:lnTo>
                    <a:pt x="3436874" y="2268220"/>
                  </a:lnTo>
                  <a:lnTo>
                    <a:pt x="3436874" y="2274570"/>
                  </a:lnTo>
                  <a:lnTo>
                    <a:pt x="174244" y="2274570"/>
                  </a:lnTo>
                  <a:lnTo>
                    <a:pt x="174244" y="2268220"/>
                  </a:lnTo>
                  <a:lnTo>
                    <a:pt x="174244" y="2274570"/>
                  </a:lnTo>
                  <a:cubicBezTo>
                    <a:pt x="77978" y="2274697"/>
                    <a:pt x="0" y="2196846"/>
                    <a:pt x="0" y="210070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100707"/>
                  </a:lnTo>
                  <a:lnTo>
                    <a:pt x="6350" y="2100707"/>
                  </a:lnTo>
                  <a:lnTo>
                    <a:pt x="12700" y="2100707"/>
                  </a:lnTo>
                  <a:cubicBezTo>
                    <a:pt x="12700" y="2189734"/>
                    <a:pt x="84963" y="2261870"/>
                    <a:pt x="174244" y="2261870"/>
                  </a:cubicBezTo>
                  <a:lnTo>
                    <a:pt x="3436874" y="2261870"/>
                  </a:lnTo>
                  <a:cubicBezTo>
                    <a:pt x="3526155" y="2261870"/>
                    <a:pt x="3598418" y="2189734"/>
                    <a:pt x="3598418" y="2100707"/>
                  </a:cubicBezTo>
                  <a:lnTo>
                    <a:pt x="3598418" y="173863"/>
                  </a:lnTo>
                  <a:cubicBezTo>
                    <a:pt x="3598418" y="84836"/>
                    <a:pt x="3526155" y="12700"/>
                    <a:pt x="3436874" y="12700"/>
                  </a:cubicBezTo>
                  <a:lnTo>
                    <a:pt x="174244" y="12700"/>
                  </a:lnTo>
                  <a:lnTo>
                    <a:pt x="174244" y="6350"/>
                  </a:lnTo>
                  <a:lnTo>
                    <a:pt x="174244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2186136" y="2887116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" t="0" r="-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45149" y="2562969"/>
            <a:ext cx="4644778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Embrace Strategic Planning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5149" y="3106191"/>
            <a:ext cx="7633692" cy="5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Develop a robust e-strategy for long-term digital success.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95576" y="3979366"/>
            <a:ext cx="13195698" cy="19050"/>
            <a:chOff x="0" y="0"/>
            <a:chExt cx="17594263" cy="25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94326" cy="25400"/>
            </a:xfrm>
            <a:custGeom>
              <a:avLst/>
              <a:gdLst/>
              <a:ahLst/>
              <a:cxnLst/>
              <a:rect r="r" b="b" t="t" l="l"/>
              <a:pathLst>
                <a:path h="25400" w="17594326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581626" y="0"/>
                  </a:lnTo>
                  <a:cubicBezTo>
                    <a:pt x="17588612" y="0"/>
                    <a:pt x="17594326" y="5715"/>
                    <a:pt x="17594326" y="12700"/>
                  </a:cubicBezTo>
                  <a:cubicBezTo>
                    <a:pt x="17594326" y="19685"/>
                    <a:pt x="17588612" y="25400"/>
                    <a:pt x="17581626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2392" y="4143226"/>
            <a:ext cx="5407373" cy="1706016"/>
            <a:chOff x="0" y="0"/>
            <a:chExt cx="7209830" cy="22746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7197217" cy="2261997"/>
            </a:xfrm>
            <a:custGeom>
              <a:avLst/>
              <a:gdLst/>
              <a:ahLst/>
              <a:cxnLst/>
              <a:rect r="r" b="b" t="t" l="l"/>
              <a:pathLst>
                <a:path h="2261997" w="7197217">
                  <a:moveTo>
                    <a:pt x="0" y="167513"/>
                  </a:moveTo>
                  <a:cubicBezTo>
                    <a:pt x="0" y="75057"/>
                    <a:pt x="75311" y="0"/>
                    <a:pt x="168275" y="0"/>
                  </a:cubicBezTo>
                  <a:lnTo>
                    <a:pt x="7028942" y="0"/>
                  </a:lnTo>
                  <a:cubicBezTo>
                    <a:pt x="7121906" y="0"/>
                    <a:pt x="7197217" y="75057"/>
                    <a:pt x="7197217" y="167513"/>
                  </a:cubicBezTo>
                  <a:lnTo>
                    <a:pt x="7197217" y="2094357"/>
                  </a:lnTo>
                  <a:cubicBezTo>
                    <a:pt x="7197217" y="2186940"/>
                    <a:pt x="7121906" y="2261870"/>
                    <a:pt x="7028942" y="2261870"/>
                  </a:cubicBezTo>
                  <a:lnTo>
                    <a:pt x="168275" y="2261870"/>
                  </a:lnTo>
                  <a:cubicBezTo>
                    <a:pt x="75311" y="2261997"/>
                    <a:pt x="0" y="2186940"/>
                    <a:pt x="0" y="2094357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09917" cy="2274697"/>
            </a:xfrm>
            <a:custGeom>
              <a:avLst/>
              <a:gdLst/>
              <a:ahLst/>
              <a:cxnLst/>
              <a:rect r="r" b="b" t="t" l="l"/>
              <a:pathLst>
                <a:path h="2274697" w="7209917">
                  <a:moveTo>
                    <a:pt x="0" y="173863"/>
                  </a:moveTo>
                  <a:cubicBezTo>
                    <a:pt x="0" y="77851"/>
                    <a:pt x="78232" y="0"/>
                    <a:pt x="174625" y="0"/>
                  </a:cubicBezTo>
                  <a:lnTo>
                    <a:pt x="7035292" y="0"/>
                  </a:lnTo>
                  <a:lnTo>
                    <a:pt x="7035292" y="6350"/>
                  </a:lnTo>
                  <a:lnTo>
                    <a:pt x="7035292" y="0"/>
                  </a:lnTo>
                  <a:cubicBezTo>
                    <a:pt x="7131686" y="0"/>
                    <a:pt x="7209917" y="77851"/>
                    <a:pt x="7209917" y="173863"/>
                  </a:cubicBezTo>
                  <a:lnTo>
                    <a:pt x="7203567" y="173863"/>
                  </a:lnTo>
                  <a:lnTo>
                    <a:pt x="7209917" y="173863"/>
                  </a:lnTo>
                  <a:lnTo>
                    <a:pt x="7209917" y="2100707"/>
                  </a:lnTo>
                  <a:lnTo>
                    <a:pt x="7203567" y="2100707"/>
                  </a:lnTo>
                  <a:lnTo>
                    <a:pt x="7209917" y="2100707"/>
                  </a:lnTo>
                  <a:cubicBezTo>
                    <a:pt x="7209917" y="2196719"/>
                    <a:pt x="7131686" y="2274570"/>
                    <a:pt x="7035292" y="2274570"/>
                  </a:cubicBezTo>
                  <a:lnTo>
                    <a:pt x="7035292" y="2268220"/>
                  </a:lnTo>
                  <a:lnTo>
                    <a:pt x="7035292" y="2274570"/>
                  </a:lnTo>
                  <a:lnTo>
                    <a:pt x="174625" y="2274570"/>
                  </a:lnTo>
                  <a:lnTo>
                    <a:pt x="174625" y="2268220"/>
                  </a:lnTo>
                  <a:lnTo>
                    <a:pt x="174625" y="2274570"/>
                  </a:lnTo>
                  <a:cubicBezTo>
                    <a:pt x="78232" y="2274697"/>
                    <a:pt x="0" y="2196846"/>
                    <a:pt x="0" y="210070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100707"/>
                  </a:lnTo>
                  <a:lnTo>
                    <a:pt x="6350" y="2100707"/>
                  </a:lnTo>
                  <a:lnTo>
                    <a:pt x="12700" y="2100707"/>
                  </a:lnTo>
                  <a:cubicBezTo>
                    <a:pt x="12700" y="2189734"/>
                    <a:pt x="85090" y="2261870"/>
                    <a:pt x="174625" y="2261870"/>
                  </a:cubicBezTo>
                  <a:lnTo>
                    <a:pt x="7035292" y="2261870"/>
                  </a:lnTo>
                  <a:cubicBezTo>
                    <a:pt x="7124700" y="2261870"/>
                    <a:pt x="7197217" y="2189607"/>
                    <a:pt x="7197217" y="2100707"/>
                  </a:cubicBezTo>
                  <a:lnTo>
                    <a:pt x="7197217" y="173863"/>
                  </a:lnTo>
                  <a:cubicBezTo>
                    <a:pt x="7197090" y="84963"/>
                    <a:pt x="7124700" y="12700"/>
                    <a:pt x="7035292" y="12700"/>
                  </a:cubicBezTo>
                  <a:lnTo>
                    <a:pt x="174625" y="12700"/>
                  </a:lnTo>
                  <a:lnTo>
                    <a:pt x="174625" y="6350"/>
                  </a:lnTo>
                  <a:lnTo>
                    <a:pt x="174625" y="12700"/>
                  </a:lnTo>
                  <a:cubicBezTo>
                    <a:pt x="85090" y="12700"/>
                    <a:pt x="12700" y="84963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3535710" y="4733181"/>
            <a:ext cx="420738" cy="525959"/>
          </a:xfrm>
          <a:custGeom>
            <a:avLst/>
            <a:gdLst/>
            <a:ahLst/>
            <a:cxnLst/>
            <a:rect r="r" b="b" t="t" l="l"/>
            <a:pathLst>
              <a:path h="525959" w="420738">
                <a:moveTo>
                  <a:pt x="0" y="0"/>
                </a:moveTo>
                <a:lnTo>
                  <a:pt x="420738" y="0"/>
                </a:lnTo>
                <a:lnTo>
                  <a:pt x="420738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" t="0" r="-3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44146" y="4409034"/>
            <a:ext cx="4353966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Drive Growth &amp; Innovation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44146" y="4952256"/>
            <a:ext cx="8454479" cy="59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Utilize digital tools to expand your market and foster new ideas.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94574" y="5825430"/>
            <a:ext cx="10496699" cy="19050"/>
            <a:chOff x="0" y="0"/>
            <a:chExt cx="13995598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95654" cy="25400"/>
            </a:xfrm>
            <a:custGeom>
              <a:avLst/>
              <a:gdLst/>
              <a:ahLst/>
              <a:cxnLst/>
              <a:rect r="r" b="b" t="t" l="l"/>
              <a:pathLst>
                <a:path h="25400" w="13995654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982954" y="0"/>
                  </a:lnTo>
                  <a:cubicBezTo>
                    <a:pt x="13989940" y="0"/>
                    <a:pt x="13995654" y="5715"/>
                    <a:pt x="13995654" y="12700"/>
                  </a:cubicBezTo>
                  <a:cubicBezTo>
                    <a:pt x="13995654" y="19685"/>
                    <a:pt x="13989940" y="25400"/>
                    <a:pt x="13982954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42392" y="5989290"/>
            <a:ext cx="8106370" cy="2184798"/>
            <a:chOff x="0" y="0"/>
            <a:chExt cx="10808493" cy="29130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10795889" cy="2900426"/>
            </a:xfrm>
            <a:custGeom>
              <a:avLst/>
              <a:gdLst/>
              <a:ahLst/>
              <a:cxnLst/>
              <a:rect r="r" b="b" t="t" l="l"/>
              <a:pathLst>
                <a:path h="2900426" w="10795889">
                  <a:moveTo>
                    <a:pt x="0" y="167513"/>
                  </a:moveTo>
                  <a:cubicBezTo>
                    <a:pt x="0" y="75057"/>
                    <a:pt x="75311" y="0"/>
                    <a:pt x="168148" y="0"/>
                  </a:cubicBezTo>
                  <a:lnTo>
                    <a:pt x="10627741" y="0"/>
                  </a:lnTo>
                  <a:cubicBezTo>
                    <a:pt x="10720578" y="0"/>
                    <a:pt x="10795889" y="75057"/>
                    <a:pt x="10795889" y="167513"/>
                  </a:cubicBezTo>
                  <a:lnTo>
                    <a:pt x="10795889" y="2732786"/>
                  </a:lnTo>
                  <a:cubicBezTo>
                    <a:pt x="10795889" y="2825369"/>
                    <a:pt x="10720578" y="2900299"/>
                    <a:pt x="10627741" y="2900299"/>
                  </a:cubicBezTo>
                  <a:lnTo>
                    <a:pt x="168148" y="2900299"/>
                  </a:lnTo>
                  <a:cubicBezTo>
                    <a:pt x="75311" y="2900426"/>
                    <a:pt x="0" y="2825369"/>
                    <a:pt x="0" y="273278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08589" cy="2913126"/>
            </a:xfrm>
            <a:custGeom>
              <a:avLst/>
              <a:gdLst/>
              <a:ahLst/>
              <a:cxnLst/>
              <a:rect r="r" b="b" t="t" l="l"/>
              <a:pathLst>
                <a:path h="2913126" w="10808589">
                  <a:moveTo>
                    <a:pt x="0" y="173863"/>
                  </a:moveTo>
                  <a:cubicBezTo>
                    <a:pt x="0" y="77851"/>
                    <a:pt x="78105" y="0"/>
                    <a:pt x="174498" y="0"/>
                  </a:cubicBezTo>
                  <a:lnTo>
                    <a:pt x="10634091" y="0"/>
                  </a:lnTo>
                  <a:lnTo>
                    <a:pt x="10634091" y="6350"/>
                  </a:lnTo>
                  <a:lnTo>
                    <a:pt x="10634091" y="0"/>
                  </a:lnTo>
                  <a:cubicBezTo>
                    <a:pt x="10730357" y="0"/>
                    <a:pt x="10808589" y="77851"/>
                    <a:pt x="10808589" y="173863"/>
                  </a:cubicBezTo>
                  <a:lnTo>
                    <a:pt x="10802239" y="173863"/>
                  </a:lnTo>
                  <a:lnTo>
                    <a:pt x="10808589" y="173863"/>
                  </a:lnTo>
                  <a:lnTo>
                    <a:pt x="10808589" y="2739136"/>
                  </a:lnTo>
                  <a:lnTo>
                    <a:pt x="10802239" y="2739136"/>
                  </a:lnTo>
                  <a:lnTo>
                    <a:pt x="10808589" y="2739136"/>
                  </a:lnTo>
                  <a:cubicBezTo>
                    <a:pt x="10808589" y="2835148"/>
                    <a:pt x="10730485" y="2912999"/>
                    <a:pt x="10634091" y="2912999"/>
                  </a:cubicBezTo>
                  <a:lnTo>
                    <a:pt x="10634091" y="2906649"/>
                  </a:lnTo>
                  <a:lnTo>
                    <a:pt x="10634091" y="2912999"/>
                  </a:lnTo>
                  <a:lnTo>
                    <a:pt x="174498" y="2912999"/>
                  </a:lnTo>
                  <a:lnTo>
                    <a:pt x="174498" y="2906649"/>
                  </a:lnTo>
                  <a:lnTo>
                    <a:pt x="174498" y="2912999"/>
                  </a:lnTo>
                  <a:cubicBezTo>
                    <a:pt x="78105" y="2913126"/>
                    <a:pt x="0" y="2835275"/>
                    <a:pt x="0" y="273913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2739136"/>
                  </a:lnTo>
                  <a:lnTo>
                    <a:pt x="6350" y="2739136"/>
                  </a:lnTo>
                  <a:lnTo>
                    <a:pt x="12700" y="2739136"/>
                  </a:lnTo>
                  <a:cubicBezTo>
                    <a:pt x="12700" y="2828163"/>
                    <a:pt x="85090" y="2900299"/>
                    <a:pt x="174498" y="2900299"/>
                  </a:cubicBezTo>
                  <a:lnTo>
                    <a:pt x="10634091" y="2900299"/>
                  </a:lnTo>
                  <a:cubicBezTo>
                    <a:pt x="10723499" y="2900299"/>
                    <a:pt x="10795889" y="2828163"/>
                    <a:pt x="10795889" y="2739136"/>
                  </a:cubicBezTo>
                  <a:lnTo>
                    <a:pt x="10795889" y="173863"/>
                  </a:lnTo>
                  <a:cubicBezTo>
                    <a:pt x="10795889" y="84836"/>
                    <a:pt x="10723499" y="12700"/>
                    <a:pt x="10634091" y="12700"/>
                  </a:cubicBezTo>
                  <a:lnTo>
                    <a:pt x="174498" y="12700"/>
                  </a:lnTo>
                  <a:lnTo>
                    <a:pt x="174498" y="6350"/>
                  </a:lnTo>
                  <a:lnTo>
                    <a:pt x="174498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4885134" y="6818710"/>
            <a:ext cx="420737" cy="525959"/>
          </a:xfrm>
          <a:custGeom>
            <a:avLst/>
            <a:gdLst/>
            <a:ahLst/>
            <a:cxnLst/>
            <a:rect r="r" b="b" t="t" l="l"/>
            <a:pathLst>
              <a:path h="525959" w="420737">
                <a:moveTo>
                  <a:pt x="0" y="0"/>
                </a:moveTo>
                <a:lnTo>
                  <a:pt x="420737" y="0"/>
                </a:lnTo>
                <a:lnTo>
                  <a:pt x="420737" y="525959"/>
                </a:lnTo>
                <a:lnTo>
                  <a:pt x="0" y="525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" t="0" r="-3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443145" y="6255097"/>
            <a:ext cx="4006751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Navigate the Landscape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43145" y="6798320"/>
            <a:ext cx="7498556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Be ready to conquer the digital world with confidence and agility.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7155" y="8391525"/>
            <a:ext cx="16193690" cy="107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B3541"/>
                </a:solidFill>
                <a:latin typeface="Arimo"/>
                <a:ea typeface="Arimo"/>
                <a:cs typeface="Arimo"/>
                <a:sym typeface="Arimo"/>
              </a:rPr>
              <a:t>Mastering E-Strategy empowers you to drive growth. It fuels innovation and ensures lasting success in the digital age. Are you ready to shape your digital future?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DAGpV3TAFHc</dc:identifier>
  <dcterms:modified xsi:type="dcterms:W3CDTF">2011-08-01T06:04:30Z</dcterms:modified>
  <cp:revision>1</cp:revision>
  <dc:title>The-Power-of-E-Strategy-Navigating-the-Digital-Landscape.pptx</dc:title>
</cp:coreProperties>
</file>